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72" r:id="rId5"/>
    <p:sldId id="261" r:id="rId6"/>
    <p:sldId id="273" r:id="rId7"/>
    <p:sldId id="259" r:id="rId8"/>
    <p:sldId id="270" r:id="rId9"/>
    <p:sldId id="264" r:id="rId10"/>
    <p:sldId id="265" r:id="rId11"/>
    <p:sldId id="266" r:id="rId12"/>
    <p:sldId id="274" r:id="rId1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227" y="6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CFF187BE-F655-4001-8C71-D94C9763BBCB}" type="datetimeFigureOut">
              <a:rPr lang="sv-SE" smtClean="0"/>
              <a:t>2018-03-05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539027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FF187BE-F655-4001-8C71-D94C9763BBCB}" type="datetimeFigureOut">
              <a:rPr lang="sv-SE" smtClean="0"/>
              <a:t>2018-03-05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2594011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FF187BE-F655-4001-8C71-D94C9763BBCB}" type="datetimeFigureOut">
              <a:rPr lang="sv-SE" smtClean="0"/>
              <a:t>2018-03-05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100349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FF187BE-F655-4001-8C71-D94C9763BBCB}" type="datetimeFigureOut">
              <a:rPr lang="sv-SE" smtClean="0"/>
              <a:t>2018-03-05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389670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CFF187BE-F655-4001-8C71-D94C9763BBCB}" type="datetimeFigureOut">
              <a:rPr lang="sv-SE" smtClean="0"/>
              <a:t>2018-03-05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238625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CFF187BE-F655-4001-8C71-D94C9763BBCB}" type="datetimeFigureOut">
              <a:rPr lang="sv-SE" smtClean="0"/>
              <a:t>2018-03-05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3198039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CFF187BE-F655-4001-8C71-D94C9763BBCB}" type="datetimeFigureOut">
              <a:rPr lang="sv-SE" smtClean="0"/>
              <a:t>2018-03-05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3654201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CFF187BE-F655-4001-8C71-D94C9763BBCB}" type="datetimeFigureOut">
              <a:rPr lang="sv-SE" smtClean="0"/>
              <a:t>2018-03-05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3210752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FF187BE-F655-4001-8C71-D94C9763BBCB}" type="datetimeFigureOut">
              <a:rPr lang="sv-SE" smtClean="0"/>
              <a:t>2018-03-05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464259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FF187BE-F655-4001-8C71-D94C9763BBCB}" type="datetimeFigureOut">
              <a:rPr lang="sv-SE" smtClean="0"/>
              <a:t>2018-03-05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4205231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FF187BE-F655-4001-8C71-D94C9763BBCB}" type="datetimeFigureOut">
              <a:rPr lang="sv-SE" smtClean="0"/>
              <a:t>2018-03-05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8E4834DD-1BF9-4E97-8C6F-2F779F382A25}" type="slidenum">
              <a:rPr lang="sv-SE" smtClean="0"/>
              <a:t>‹#›</a:t>
            </a:fld>
            <a:endParaRPr lang="sv-SE"/>
          </a:p>
        </p:txBody>
      </p:sp>
    </p:spTree>
    <p:extLst>
      <p:ext uri="{BB962C8B-B14F-4D97-AF65-F5344CB8AC3E}">
        <p14:creationId xmlns:p14="http://schemas.microsoft.com/office/powerpoint/2010/main" val="2777094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F187BE-F655-4001-8C71-D94C9763BBCB}" type="datetimeFigureOut">
              <a:rPr lang="sv-SE" smtClean="0"/>
              <a:t>2018-03-05</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834DD-1BF9-4E97-8C6F-2F779F382A25}" type="slidenum">
              <a:rPr lang="sv-SE" smtClean="0"/>
              <a:t>‹#›</a:t>
            </a:fld>
            <a:endParaRPr lang="sv-SE"/>
          </a:p>
        </p:txBody>
      </p:sp>
    </p:spTree>
    <p:extLst>
      <p:ext uri="{BB962C8B-B14F-4D97-AF65-F5344CB8AC3E}">
        <p14:creationId xmlns:p14="http://schemas.microsoft.com/office/powerpoint/2010/main" val="3105728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755576" y="980728"/>
            <a:ext cx="7772400" cy="1512168"/>
          </a:xfrm>
        </p:spPr>
        <p:txBody>
          <a:bodyPr>
            <a:normAutofit fontScale="90000"/>
          </a:bodyPr>
          <a:lstStyle/>
          <a:p>
            <a:r>
              <a:rPr lang="sv-SE" dirty="0"/>
              <a:t>(använd </a:t>
            </a:r>
            <a:r>
              <a:rPr lang="sv-SE" dirty="0" smtClean="0"/>
              <a:t>bildspelsläge)</a:t>
            </a:r>
            <a:br>
              <a:rPr lang="sv-SE" dirty="0" smtClean="0"/>
            </a:br>
            <a:r>
              <a:rPr lang="sv-SE" dirty="0" smtClean="0"/>
              <a:t>Så här fyller du i omdömesformuläret</a:t>
            </a:r>
            <a:endParaRPr lang="sv-SE" dirty="0"/>
          </a:p>
        </p:txBody>
      </p:sp>
      <p:sp>
        <p:nvSpPr>
          <p:cNvPr id="3" name="Underrubrik 2"/>
          <p:cNvSpPr>
            <a:spLocks noGrp="1"/>
          </p:cNvSpPr>
          <p:nvPr>
            <p:ph type="subTitle" idx="1"/>
          </p:nvPr>
        </p:nvSpPr>
        <p:spPr/>
        <p:txBody>
          <a:bodyPr/>
          <a:lstStyle/>
          <a:p>
            <a:endParaRPr lang="sv-SE" dirty="0"/>
          </a:p>
        </p:txBody>
      </p:sp>
      <p:pic>
        <p:nvPicPr>
          <p:cNvPr id="5122" name="Picture 2" descr="effdd92e-f15e-430c-8b18-c47d01672a01@eurprd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111660" y="1896852"/>
            <a:ext cx="5117976" cy="6598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6251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94122"/>
          </a:xfrm>
        </p:spPr>
        <p:txBody>
          <a:bodyPr/>
          <a:lstStyle/>
          <a:p>
            <a:r>
              <a:rPr lang="sv-SE" dirty="0" smtClean="0"/>
              <a:t>VG- brevet kan skrivas så här:</a:t>
            </a:r>
            <a:endParaRPr lang="sv-SE" dirty="0"/>
          </a:p>
        </p:txBody>
      </p:sp>
      <p:sp>
        <p:nvSpPr>
          <p:cNvPr id="3" name="textruta 2"/>
          <p:cNvSpPr txBox="1"/>
          <p:nvPr/>
        </p:nvSpPr>
        <p:spPr>
          <a:xfrm>
            <a:off x="117971" y="1392992"/>
            <a:ext cx="8774509" cy="4801314"/>
          </a:xfrm>
          <a:prstGeom prst="rect">
            <a:avLst/>
          </a:prstGeom>
          <a:noFill/>
        </p:spPr>
        <p:txBody>
          <a:bodyPr wrap="square" rtlCol="0">
            <a:spAutoFit/>
          </a:bodyPr>
          <a:lstStyle/>
          <a:p>
            <a:r>
              <a:rPr lang="sv-SE" dirty="0" smtClean="0"/>
              <a:t>Hej</a:t>
            </a:r>
          </a:p>
          <a:p>
            <a:r>
              <a:rPr lang="sv-SE" dirty="0" smtClean="0"/>
              <a:t>Jag har haft förmånen att ha Hampus Nilsson som student. Han har redan från </a:t>
            </a:r>
          </a:p>
          <a:p>
            <a:r>
              <a:rPr lang="sv-SE" dirty="0" smtClean="0"/>
              <a:t>början tagit initiativ och agerat på ett kreativt och självständigt sätt. </a:t>
            </a:r>
            <a:r>
              <a:rPr lang="sv-SE" dirty="0"/>
              <a:t> </a:t>
            </a:r>
            <a:r>
              <a:rPr lang="sv-SE" dirty="0" smtClean="0"/>
              <a:t>Han har </a:t>
            </a:r>
          </a:p>
          <a:p>
            <a:r>
              <a:rPr lang="sv-SE" dirty="0" smtClean="0"/>
              <a:t>mycket god kontakt med eleverna och har med sitt öppna och trevliga sätt ett självklart ledarskap i klassrummet.</a:t>
            </a:r>
          </a:p>
          <a:p>
            <a:r>
              <a:rPr lang="sv-SE" dirty="0" smtClean="0"/>
              <a:t>Han har dessutom god kontakt med den övriga personalen i arbetslaget. Ett exempel</a:t>
            </a:r>
          </a:p>
          <a:p>
            <a:r>
              <a:rPr lang="sv-SE" dirty="0"/>
              <a:t>p</a:t>
            </a:r>
            <a:r>
              <a:rPr lang="sv-SE" dirty="0" smtClean="0"/>
              <a:t>å hans didaktiska förmåga är att han självständigt planerat ett arbetsområde på 6 lektioner</a:t>
            </a:r>
          </a:p>
          <a:p>
            <a:r>
              <a:rPr lang="sv-SE" dirty="0"/>
              <a:t>d</a:t>
            </a:r>
            <a:r>
              <a:rPr lang="sv-SE" dirty="0" smtClean="0"/>
              <a:t>är han kombinerat skrivande, sakprosaläsning och skönlitteratur. Eftersom vi arbetar aktivt</a:t>
            </a:r>
          </a:p>
          <a:p>
            <a:r>
              <a:rPr lang="sv-SE" dirty="0" smtClean="0"/>
              <a:t> med värdegrundsarbete på skolan kom Hampus själv på att han kunde välja texter och göra </a:t>
            </a:r>
          </a:p>
          <a:p>
            <a:r>
              <a:rPr lang="sv-SE" dirty="0" smtClean="0"/>
              <a:t>övningar som knyter an till värdegrundsarbetet. Arbetet med texterna har varit mycket </a:t>
            </a:r>
          </a:p>
          <a:p>
            <a:r>
              <a:rPr lang="sv-SE" dirty="0"/>
              <a:t>v</a:t>
            </a:r>
            <a:r>
              <a:rPr lang="sv-SE" dirty="0" smtClean="0"/>
              <a:t>arierat och eleverna har fått öva olika typer av läsning och skrivande, något de tyckte var</a:t>
            </a:r>
          </a:p>
          <a:p>
            <a:r>
              <a:rPr lang="sv-SE" dirty="0"/>
              <a:t>v</a:t>
            </a:r>
            <a:r>
              <a:rPr lang="sv-SE" dirty="0" smtClean="0"/>
              <a:t>äldigt roligt. De fick till och med göra små dockfilmer genom att filma med sina mobiler på temat gemenskap, empati och jämlikhet med inspiration av texterna.  Hampus hanterade tekniken (redigeringsprogrammen) mycket bra. Filmerna visades ( till föräldrarnas förtjusning) sedan på vår ”öppet hus kväll” då Hampus förstås var med. </a:t>
            </a:r>
          </a:p>
          <a:p>
            <a:r>
              <a:rPr lang="sv-SE" dirty="0" smtClean="0"/>
              <a:t>Eleverna ( och jag) kommer sakna Hampus, jag ser honom verkligen som en framtida </a:t>
            </a:r>
            <a:r>
              <a:rPr lang="sv-SE" dirty="0"/>
              <a:t>kollega. </a:t>
            </a:r>
            <a:endParaRPr lang="sv-SE" dirty="0" smtClean="0"/>
          </a:p>
        </p:txBody>
      </p:sp>
    </p:spTree>
    <p:extLst>
      <p:ext uri="{BB962C8B-B14F-4D97-AF65-F5344CB8AC3E}">
        <p14:creationId xmlns:p14="http://schemas.microsoft.com/office/powerpoint/2010/main" val="2361922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620688"/>
            <a:ext cx="8229600" cy="1143000"/>
          </a:xfrm>
        </p:spPr>
        <p:txBody>
          <a:bodyPr>
            <a:normAutofit fontScale="90000"/>
          </a:bodyPr>
          <a:lstStyle/>
          <a:p>
            <a:r>
              <a:rPr lang="sv-SE" sz="3100" dirty="0" smtClean="0"/>
              <a:t>Om du anar oråd eller känner dig osäker på studentens förmåga att klara </a:t>
            </a:r>
            <a:r>
              <a:rPr lang="sv-SE" sz="3100" dirty="0" err="1" smtClean="0"/>
              <a:t>VFU:n</a:t>
            </a:r>
            <a:r>
              <a:rPr lang="sv-SE" sz="3100" dirty="0" smtClean="0"/>
              <a:t>:</a:t>
            </a:r>
            <a:r>
              <a:rPr lang="sv-SE" dirty="0" smtClean="0"/>
              <a:t/>
            </a:r>
            <a:br>
              <a:rPr lang="sv-SE" dirty="0" smtClean="0"/>
            </a:br>
            <a:r>
              <a:rPr lang="sv-SE" dirty="0"/>
              <a:t/>
            </a:r>
            <a:br>
              <a:rPr lang="sv-SE" dirty="0"/>
            </a:br>
            <a:r>
              <a:rPr lang="sv-SE" dirty="0" smtClean="0"/>
              <a:t> </a:t>
            </a:r>
            <a:endParaRPr lang="sv-SE" dirty="0"/>
          </a:p>
        </p:txBody>
      </p:sp>
      <p:sp>
        <p:nvSpPr>
          <p:cNvPr id="3" name="Platshållare för innehåll 2"/>
          <p:cNvSpPr>
            <a:spLocks noGrp="1"/>
          </p:cNvSpPr>
          <p:nvPr>
            <p:ph idx="1"/>
          </p:nvPr>
        </p:nvSpPr>
        <p:spPr>
          <a:xfrm>
            <a:off x="467544" y="1268760"/>
            <a:ext cx="8229600" cy="4525963"/>
          </a:xfrm>
        </p:spPr>
        <p:txBody>
          <a:bodyPr>
            <a:normAutofit fontScale="92500" lnSpcReduction="20000"/>
          </a:bodyPr>
          <a:lstStyle/>
          <a:p>
            <a:r>
              <a:rPr lang="sv-SE" sz="2400" b="1" dirty="0" smtClean="0">
                <a:solidFill>
                  <a:srgbClr val="FF0000"/>
                </a:solidFill>
              </a:rPr>
              <a:t>Tag tidigt kontakt med examinator </a:t>
            </a:r>
            <a:r>
              <a:rPr lang="sv-SE" sz="2400" b="1" dirty="0" smtClean="0">
                <a:solidFill>
                  <a:srgbClr val="FF0000"/>
                </a:solidFill>
              </a:rPr>
              <a:t>!!!!!</a:t>
            </a:r>
            <a:endParaRPr lang="sv-SE" sz="2400" b="1" dirty="0" smtClean="0">
              <a:solidFill>
                <a:srgbClr val="FF0000"/>
              </a:solidFill>
            </a:endParaRPr>
          </a:p>
          <a:p>
            <a:r>
              <a:rPr lang="sv-SE" sz="2400" dirty="0" smtClean="0"/>
              <a:t>Fältmentor eller examinator kommer  då på besök</a:t>
            </a:r>
          </a:p>
          <a:p>
            <a:r>
              <a:rPr lang="sv-SE" sz="2400" b="1" dirty="0" smtClean="0"/>
              <a:t>Några varningstecken:</a:t>
            </a:r>
          </a:p>
          <a:p>
            <a:pPr marL="0" indent="0">
              <a:buNone/>
            </a:pPr>
            <a:r>
              <a:rPr lang="sv-SE" sz="2400" dirty="0" smtClean="0"/>
              <a:t>-  Studenten kommer ofta försent</a:t>
            </a:r>
          </a:p>
          <a:p>
            <a:pPr marL="0" indent="0">
              <a:buNone/>
            </a:pPr>
            <a:r>
              <a:rPr lang="sv-SE" sz="2400" dirty="0" smtClean="0"/>
              <a:t>-  Hör inte av sig vid frånvaro</a:t>
            </a:r>
          </a:p>
          <a:p>
            <a:pPr marL="0" indent="0">
              <a:buNone/>
            </a:pPr>
            <a:r>
              <a:rPr lang="sv-SE" sz="2400" dirty="0" smtClean="0"/>
              <a:t>-  Verkar slö och /eller oengagerad</a:t>
            </a:r>
          </a:p>
          <a:p>
            <a:pPr marL="0" indent="0">
              <a:buNone/>
            </a:pPr>
            <a:r>
              <a:rPr lang="sv-SE" sz="2400" dirty="0" smtClean="0"/>
              <a:t> - Undviker att ta lektioner eller skjuter fram tillfället att hålla lektioner</a:t>
            </a:r>
          </a:p>
          <a:p>
            <a:pPr marL="0" indent="0">
              <a:buNone/>
            </a:pPr>
            <a:r>
              <a:rPr lang="sv-SE" sz="2400" dirty="0" smtClean="0"/>
              <a:t> - </a:t>
            </a:r>
            <a:r>
              <a:rPr lang="sv-SE" sz="2400" dirty="0"/>
              <a:t>Studenten ägnar sin mobil för stor </a:t>
            </a:r>
            <a:r>
              <a:rPr lang="sv-SE" sz="2400" dirty="0" smtClean="0"/>
              <a:t>uppmärksamhet</a:t>
            </a:r>
          </a:p>
          <a:p>
            <a:pPr marL="0" indent="0">
              <a:buNone/>
            </a:pPr>
            <a:r>
              <a:rPr lang="sv-SE" sz="2400" dirty="0" smtClean="0"/>
              <a:t>-  Undviker kontakt med elever och personal</a:t>
            </a:r>
          </a:p>
          <a:p>
            <a:pPr marL="0" indent="0">
              <a:buNone/>
            </a:pPr>
            <a:r>
              <a:rPr lang="sv-SE" sz="2400" dirty="0" smtClean="0"/>
              <a:t>-  Behöver sova i pauserna eller ber ofta att få gå hem tidigare</a:t>
            </a:r>
          </a:p>
          <a:p>
            <a:pPr marL="0" indent="0">
              <a:buNone/>
            </a:pPr>
            <a:r>
              <a:rPr lang="sv-SE" sz="2400" dirty="0" smtClean="0"/>
              <a:t>- Uppvisar stora kunskapsbrister och har inte planerat lektionerna.</a:t>
            </a:r>
          </a:p>
          <a:p>
            <a:pPr marL="0" indent="0">
              <a:buNone/>
            </a:pPr>
            <a:r>
              <a:rPr lang="sv-SE" sz="2400" dirty="0" smtClean="0"/>
              <a:t>- Studenten </a:t>
            </a:r>
            <a:r>
              <a:rPr lang="sv-SE" sz="2400" dirty="0"/>
              <a:t>är inte mottaglig för återkoppling och kan inte ta till sig ”kritik”</a:t>
            </a:r>
            <a:endParaRPr lang="sv-SE" sz="2400" dirty="0" smtClean="0"/>
          </a:p>
          <a:p>
            <a:pPr>
              <a:buFontTx/>
              <a:buChar char="-"/>
            </a:pPr>
            <a:endParaRPr lang="sv-SE" sz="2400" dirty="0" smtClean="0"/>
          </a:p>
          <a:p>
            <a:endParaRPr lang="sv-SE" sz="2400" dirty="0" smtClean="0"/>
          </a:p>
          <a:p>
            <a:endParaRPr lang="sv-SE" sz="2400" dirty="0" smtClean="0"/>
          </a:p>
        </p:txBody>
      </p:sp>
    </p:spTree>
    <p:extLst>
      <p:ext uri="{BB962C8B-B14F-4D97-AF65-F5344CB8AC3E}">
        <p14:creationId xmlns:p14="http://schemas.microsoft.com/office/powerpoint/2010/main" val="1347751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Tack för din insats!</a:t>
            </a:r>
            <a:endParaRPr lang="sv-SE" dirty="0"/>
          </a:p>
        </p:txBody>
      </p:sp>
      <p:pic>
        <p:nvPicPr>
          <p:cNvPr id="4" name="Platshållare för innehåll 3" descr="Kvinna &lt;strong&gt;lärare&lt;/strong&gt; tecknad Gratis Stock Bild - Public Domain Pictures"/>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43062" y="1772444"/>
            <a:ext cx="5857875" cy="4181475"/>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236131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90784e4a-4bb9-4086-843a-ae19c6b28d1b@eurprd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136068" y="575556"/>
            <a:ext cx="5694040" cy="687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ubrik 2"/>
          <p:cNvSpPr>
            <a:spLocks noGrp="1"/>
          </p:cNvSpPr>
          <p:nvPr>
            <p:ph type="title"/>
          </p:nvPr>
        </p:nvSpPr>
        <p:spPr>
          <a:xfrm>
            <a:off x="467544" y="332656"/>
            <a:ext cx="8229600" cy="580926"/>
          </a:xfrm>
        </p:spPr>
        <p:txBody>
          <a:bodyPr>
            <a:normAutofit/>
          </a:bodyPr>
          <a:lstStyle/>
          <a:p>
            <a:r>
              <a:rPr lang="sv-SE" sz="3200" dirty="0" smtClean="0"/>
              <a:t>Läs noga igenom instruktionen</a:t>
            </a:r>
            <a:endParaRPr lang="sv-SE" sz="3200" dirty="0"/>
          </a:p>
        </p:txBody>
      </p:sp>
    </p:spTree>
    <p:extLst>
      <p:ext uri="{BB962C8B-B14F-4D97-AF65-F5344CB8AC3E}">
        <p14:creationId xmlns:p14="http://schemas.microsoft.com/office/powerpoint/2010/main" val="2786633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I början av VFU- perioden: </a:t>
            </a:r>
            <a:endParaRPr lang="sv-SE" dirty="0"/>
          </a:p>
        </p:txBody>
      </p:sp>
      <p:sp>
        <p:nvSpPr>
          <p:cNvPr id="3" name="Platshållare för innehåll 2"/>
          <p:cNvSpPr>
            <a:spLocks noGrp="1"/>
          </p:cNvSpPr>
          <p:nvPr>
            <p:ph idx="1"/>
          </p:nvPr>
        </p:nvSpPr>
        <p:spPr/>
        <p:txBody>
          <a:bodyPr/>
          <a:lstStyle/>
          <a:p>
            <a:r>
              <a:rPr lang="sv-SE" dirty="0" smtClean="0"/>
              <a:t>Gå igenom omdömesformuläret med din student</a:t>
            </a:r>
          </a:p>
          <a:p>
            <a:r>
              <a:rPr lang="sv-SE" dirty="0" smtClean="0"/>
              <a:t>Titta på kriterierna</a:t>
            </a:r>
          </a:p>
          <a:p>
            <a:r>
              <a:rPr lang="sv-SE" dirty="0" smtClean="0"/>
              <a:t>Planera lektioner och lektionsinnehåll med stöd i kriterierna.</a:t>
            </a:r>
          </a:p>
          <a:p>
            <a:r>
              <a:rPr lang="sv-SE" dirty="0" smtClean="0"/>
              <a:t>Försäkra dig om att du och din student förstått vad det är som krävs</a:t>
            </a:r>
            <a:endParaRPr lang="sv-SE" dirty="0"/>
          </a:p>
        </p:txBody>
      </p:sp>
    </p:spTree>
    <p:extLst>
      <p:ext uri="{BB962C8B-B14F-4D97-AF65-F5344CB8AC3E}">
        <p14:creationId xmlns:p14="http://schemas.microsoft.com/office/powerpoint/2010/main" val="1595463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fc37d5c-5cf3-409c-bff4-24969e5658c2@eurprd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945192" y="533168"/>
            <a:ext cx="6461528" cy="5832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9294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Vid bedömning mot slutet av VFU-perioden:</a:t>
            </a:r>
            <a:endParaRPr lang="sv-SE" dirty="0"/>
          </a:p>
        </p:txBody>
      </p:sp>
      <p:sp>
        <p:nvSpPr>
          <p:cNvPr id="3" name="Platshållare för innehåll 2"/>
          <p:cNvSpPr>
            <a:spLocks noGrp="1"/>
          </p:cNvSpPr>
          <p:nvPr>
            <p:ph idx="1"/>
          </p:nvPr>
        </p:nvSpPr>
        <p:spPr/>
        <p:txBody>
          <a:bodyPr/>
          <a:lstStyle/>
          <a:p>
            <a:r>
              <a:rPr lang="sv-SE" dirty="0" smtClean="0"/>
              <a:t>Ringa in de kriterier som bäst stämmer överens med studentens handlande (se nästa bild)</a:t>
            </a:r>
            <a:endParaRPr lang="sv-SE" dirty="0"/>
          </a:p>
        </p:txBody>
      </p:sp>
    </p:spTree>
    <p:extLst>
      <p:ext uri="{BB962C8B-B14F-4D97-AF65-F5344CB8AC3E}">
        <p14:creationId xmlns:p14="http://schemas.microsoft.com/office/powerpoint/2010/main" val="3871516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860726c8-3e9c-4e4e-8972-7428a596df2e@eurprd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559391" y="-298279"/>
            <a:ext cx="6529273" cy="7272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llips 1"/>
          <p:cNvSpPr/>
          <p:nvPr/>
        </p:nvSpPr>
        <p:spPr>
          <a:xfrm>
            <a:off x="3995936" y="2348880"/>
            <a:ext cx="2232248" cy="9361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Ellips 2"/>
          <p:cNvSpPr/>
          <p:nvPr/>
        </p:nvSpPr>
        <p:spPr>
          <a:xfrm>
            <a:off x="3995936" y="4077072"/>
            <a:ext cx="2448272"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01485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Motivera din bedömning</a:t>
            </a:r>
            <a:endParaRPr lang="sv-SE" dirty="0"/>
          </a:p>
        </p:txBody>
      </p:sp>
      <p:sp>
        <p:nvSpPr>
          <p:cNvPr id="3" name="Platshållare för innehåll 2"/>
          <p:cNvSpPr>
            <a:spLocks noGrp="1"/>
          </p:cNvSpPr>
          <p:nvPr>
            <p:ph idx="1"/>
          </p:nvPr>
        </p:nvSpPr>
        <p:spPr/>
        <p:txBody>
          <a:bodyPr/>
          <a:lstStyle/>
          <a:p>
            <a:r>
              <a:rPr lang="sv-SE" dirty="0" smtClean="0"/>
              <a:t>Skriv en konkret motivering till varför du valt att ringa in kriteriet (se nästa bild)</a:t>
            </a:r>
          </a:p>
          <a:p>
            <a:r>
              <a:rPr lang="sv-SE" dirty="0" smtClean="0"/>
              <a:t>Du ska skriva en motivering för varje inringat kriterium</a:t>
            </a:r>
          </a:p>
          <a:p>
            <a:endParaRPr lang="sv-SE" dirty="0"/>
          </a:p>
        </p:txBody>
      </p:sp>
    </p:spTree>
    <p:extLst>
      <p:ext uri="{BB962C8B-B14F-4D97-AF65-F5344CB8AC3E}">
        <p14:creationId xmlns:p14="http://schemas.microsoft.com/office/powerpoint/2010/main" val="2342320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1a8443c1-02fd-4846-9898-787ac67861a9@eurprd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364911" y="-239376"/>
            <a:ext cx="6846227" cy="7488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ruta 1"/>
          <p:cNvSpPr txBox="1"/>
          <p:nvPr/>
        </p:nvSpPr>
        <p:spPr>
          <a:xfrm>
            <a:off x="3419872" y="2676841"/>
            <a:ext cx="5518690" cy="1938992"/>
          </a:xfrm>
          <a:prstGeom prst="rect">
            <a:avLst/>
          </a:prstGeom>
          <a:noFill/>
        </p:spPr>
        <p:txBody>
          <a:bodyPr wrap="none" rtlCol="0">
            <a:spAutoFit/>
          </a:bodyPr>
          <a:lstStyle/>
          <a:p>
            <a:r>
              <a:rPr lang="sv-SE" sz="1200" dirty="0" smtClean="0">
                <a:solidFill>
                  <a:srgbClr val="FF0000"/>
                </a:solidFill>
              </a:rPr>
              <a:t>Efter en idé från mig valde Lisa att arbeta med ett litet tema som handlar om </a:t>
            </a:r>
          </a:p>
          <a:p>
            <a:r>
              <a:rPr lang="sv-SE" sz="1200" dirty="0" smtClean="0">
                <a:solidFill>
                  <a:srgbClr val="FF0000"/>
                </a:solidFill>
              </a:rPr>
              <a:t> gemenskap. </a:t>
            </a:r>
          </a:p>
          <a:p>
            <a:r>
              <a:rPr lang="sv-SE" sz="1200" dirty="0" smtClean="0">
                <a:solidFill>
                  <a:srgbClr val="FF0000"/>
                </a:solidFill>
              </a:rPr>
              <a:t>Hon valde ut tre olika typer av texter, en dikt, en  saga och en artikel </a:t>
            </a:r>
          </a:p>
          <a:p>
            <a:r>
              <a:rPr lang="sv-SE" sz="1200" dirty="0">
                <a:solidFill>
                  <a:srgbClr val="FF0000"/>
                </a:solidFill>
              </a:rPr>
              <a:t>f</a:t>
            </a:r>
            <a:r>
              <a:rPr lang="sv-SE" sz="1200" dirty="0" smtClean="0">
                <a:solidFill>
                  <a:srgbClr val="FF0000"/>
                </a:solidFill>
              </a:rPr>
              <a:t>rån Kamratposten.  Alla val av texter var bra utom kanske just dikten</a:t>
            </a:r>
          </a:p>
          <a:p>
            <a:r>
              <a:rPr lang="sv-SE" sz="1200" dirty="0">
                <a:solidFill>
                  <a:srgbClr val="FF0000"/>
                </a:solidFill>
              </a:rPr>
              <a:t>s</a:t>
            </a:r>
            <a:r>
              <a:rPr lang="sv-SE" sz="1200" dirty="0" smtClean="0">
                <a:solidFill>
                  <a:srgbClr val="FF0000"/>
                </a:solidFill>
              </a:rPr>
              <a:t>om vi trodde skulle vara för svår. Då hittade Lisa en ny och lite lämpligare</a:t>
            </a:r>
          </a:p>
          <a:p>
            <a:r>
              <a:rPr lang="sv-SE" sz="1200" dirty="0" smtClean="0">
                <a:solidFill>
                  <a:srgbClr val="FF0000"/>
                </a:solidFill>
              </a:rPr>
              <a:t>dikt från en bok om kärleksdikter som vi tyckte kunde fungera. Tillsammans</a:t>
            </a:r>
          </a:p>
          <a:p>
            <a:r>
              <a:rPr lang="sv-SE" sz="1200" dirty="0">
                <a:solidFill>
                  <a:srgbClr val="FF0000"/>
                </a:solidFill>
              </a:rPr>
              <a:t>g</a:t>
            </a:r>
            <a:r>
              <a:rPr lang="sv-SE" sz="1200" dirty="0" smtClean="0">
                <a:solidFill>
                  <a:srgbClr val="FF0000"/>
                </a:solidFill>
              </a:rPr>
              <a:t>jorde vi </a:t>
            </a:r>
            <a:r>
              <a:rPr lang="sv-SE" sz="1200" dirty="0">
                <a:solidFill>
                  <a:srgbClr val="FF0000"/>
                </a:solidFill>
              </a:rPr>
              <a:t> </a:t>
            </a:r>
            <a:r>
              <a:rPr lang="sv-SE" sz="1200" dirty="0" smtClean="0">
                <a:solidFill>
                  <a:srgbClr val="FF0000"/>
                </a:solidFill>
              </a:rPr>
              <a:t>olika typer av skrivövningar till varje text så eleverna fick arbeta aktivt med </a:t>
            </a:r>
          </a:p>
          <a:p>
            <a:r>
              <a:rPr lang="sv-SE" sz="1200" dirty="0">
                <a:solidFill>
                  <a:srgbClr val="FF0000"/>
                </a:solidFill>
              </a:rPr>
              <a:t>a</a:t>
            </a:r>
            <a:r>
              <a:rPr lang="sv-SE" sz="1200" dirty="0" smtClean="0">
                <a:solidFill>
                  <a:srgbClr val="FF0000"/>
                </a:solidFill>
              </a:rPr>
              <a:t>tt ta ställning till olika frågor om bl.a. jämlikhet, empati och  hjälpsamhet</a:t>
            </a:r>
          </a:p>
          <a:p>
            <a:r>
              <a:rPr lang="sv-SE" sz="1200" dirty="0">
                <a:solidFill>
                  <a:srgbClr val="FF0000"/>
                </a:solidFill>
              </a:rPr>
              <a:t>a</a:t>
            </a:r>
            <a:r>
              <a:rPr lang="sv-SE" sz="1200" dirty="0" smtClean="0">
                <a:solidFill>
                  <a:srgbClr val="FF0000"/>
                </a:solidFill>
              </a:rPr>
              <a:t>llt utifrån det värdegrundsarbete som pågår på skolan.  Lisa klarade av detta </a:t>
            </a:r>
            <a:endParaRPr lang="sv-SE" sz="1200" dirty="0">
              <a:solidFill>
                <a:srgbClr val="FF0000"/>
              </a:solidFill>
            </a:endParaRPr>
          </a:p>
          <a:p>
            <a:r>
              <a:rPr lang="sv-SE" sz="1200" dirty="0" smtClean="0">
                <a:solidFill>
                  <a:srgbClr val="FF0000"/>
                </a:solidFill>
              </a:rPr>
              <a:t> på ett fungerande  sätt </a:t>
            </a:r>
            <a:endParaRPr lang="sv-SE" sz="1200" dirty="0">
              <a:solidFill>
                <a:srgbClr val="FF0000"/>
              </a:solidFill>
            </a:endParaRPr>
          </a:p>
        </p:txBody>
      </p:sp>
      <p:sp>
        <p:nvSpPr>
          <p:cNvPr id="3" name="Ellips 2"/>
          <p:cNvSpPr/>
          <p:nvPr/>
        </p:nvSpPr>
        <p:spPr>
          <a:xfrm>
            <a:off x="3851920" y="1772816"/>
            <a:ext cx="4176464" cy="11521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96710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p:cNvPicPr/>
          <p:nvPr/>
        </p:nvPicPr>
        <p:blipFill>
          <a:blip r:embed="rId2" cstate="print">
            <a:extLst>
              <a:ext uri="{28A0092B-C50C-407E-A947-70E740481C1C}">
                <a14:useLocalDpi xmlns:a14="http://schemas.microsoft.com/office/drawing/2010/main" val="0"/>
              </a:ext>
            </a:extLst>
          </a:blip>
          <a:stretch>
            <a:fillRect/>
          </a:stretch>
        </p:blipFill>
        <p:spPr>
          <a:xfrm>
            <a:off x="323528" y="1556792"/>
            <a:ext cx="1907540" cy="477520"/>
          </a:xfrm>
          <a:prstGeom prst="rect">
            <a:avLst/>
          </a:prstGeom>
          <a:extLst>
            <a:ext uri="{FAA26D3D-D897-4be2-8F04-BA451C77F1D7}">
              <ma14:placeholderFlag xmlns:lc="http://schemas.openxmlformats.org/drawingml/2006/lockedCanvas" xmlns:cx="http://schemas.microsoft.com/office/drawing/2014/chartex" xmlns:cx1="http://schemas.microsoft.com/office/drawing/2015/9/8/chartex" xmlns:w15="http://schemas.microsoft.com/office/word/2012/wordml" xmlns:w16se="http://schemas.microsoft.com/office/word/2015/wordml/symex"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pic>
      <p:sp>
        <p:nvSpPr>
          <p:cNvPr id="3" name="Rektangel 2"/>
          <p:cNvSpPr/>
          <p:nvPr/>
        </p:nvSpPr>
        <p:spPr>
          <a:xfrm>
            <a:off x="323528" y="2690336"/>
            <a:ext cx="8208912" cy="923330"/>
          </a:xfrm>
          <a:prstGeom prst="rect">
            <a:avLst/>
          </a:prstGeom>
        </p:spPr>
        <p:txBody>
          <a:bodyPr wrap="square">
            <a:spAutoFit/>
          </a:bodyPr>
          <a:lstStyle/>
          <a:p>
            <a:r>
              <a:rPr lang="sv-SE" b="1" dirty="0" smtClean="0"/>
              <a:t> </a:t>
            </a:r>
            <a:r>
              <a:rPr lang="sv-SE" b="1" dirty="0"/>
              <a:t>Kommentar och motivering med beskrivning av studentens handlingar och aktiviteter för omdömet U eller </a:t>
            </a:r>
            <a:r>
              <a:rPr lang="sv-SE" b="1" dirty="0" smtClean="0"/>
              <a:t>högsta </a:t>
            </a:r>
            <a:r>
              <a:rPr lang="sv-SE" b="1" dirty="0"/>
              <a:t>kriterienivån (VG): (kan även skrivas på löst blad, som bifogas detta dokument) </a:t>
            </a:r>
            <a:endParaRPr lang="sv-SE" dirty="0"/>
          </a:p>
        </p:txBody>
      </p:sp>
      <p:sp>
        <p:nvSpPr>
          <p:cNvPr id="5" name="Rubrik 4"/>
          <p:cNvSpPr>
            <a:spLocks noGrp="1"/>
          </p:cNvSpPr>
          <p:nvPr>
            <p:ph type="title"/>
          </p:nvPr>
        </p:nvSpPr>
        <p:spPr>
          <a:xfrm>
            <a:off x="457200" y="116632"/>
            <a:ext cx="8229600" cy="1440160"/>
          </a:xfrm>
        </p:spPr>
        <p:txBody>
          <a:bodyPr>
            <a:normAutofit fontScale="90000"/>
          </a:bodyPr>
          <a:lstStyle/>
          <a:p>
            <a:r>
              <a:rPr lang="sv-SE" dirty="0" smtClean="0"/>
              <a:t>Skriv ett brev där </a:t>
            </a:r>
            <a:r>
              <a:rPr lang="sv-SE" dirty="0" smtClean="0"/>
              <a:t>du sammanfattar och </a:t>
            </a:r>
            <a:r>
              <a:rPr lang="sv-SE" dirty="0" smtClean="0"/>
              <a:t>beskriver din students VG-handlingar eller U-handlingar. </a:t>
            </a:r>
            <a:endParaRPr lang="sv-SE" dirty="0"/>
          </a:p>
        </p:txBody>
      </p:sp>
    </p:spTree>
    <p:extLst>
      <p:ext uri="{BB962C8B-B14F-4D97-AF65-F5344CB8AC3E}">
        <p14:creationId xmlns:p14="http://schemas.microsoft.com/office/powerpoint/2010/main" val="2647984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0FD3E7CEE840242999B15E30EC01A16" ma:contentTypeVersion="6" ma:contentTypeDescription="Skapa ett nytt dokument." ma:contentTypeScope="" ma:versionID="33a5bb22e80e10ea49c7e016f21f8132">
  <xsd:schema xmlns:xsd="http://www.w3.org/2001/XMLSchema" xmlns:xs="http://www.w3.org/2001/XMLSchema" xmlns:p="http://schemas.microsoft.com/office/2006/metadata/properties" xmlns:ns1="http://schemas.microsoft.com/sharepoint/v3" xmlns:ns2="affa6d18-c322-4bba-adbb-b8b756e456e9" xmlns:ns3="12747f89-24a6-4a0c-a000-1639d0b648ce" targetNamespace="http://schemas.microsoft.com/office/2006/metadata/properties" ma:root="true" ma:fieldsID="18a8590af9c635714d657170ffa2a9ca" ns1:_="" ns2:_="" ns3:_="">
    <xsd:import namespace="http://schemas.microsoft.com/sharepoint/v3"/>
    <xsd:import namespace="affa6d18-c322-4bba-adbb-b8b756e456e9"/>
    <xsd:import namespace="12747f89-24a6-4a0c-a000-1639d0b648ce"/>
    <xsd:element name="properties">
      <xsd:complexType>
        <xsd:sequence>
          <xsd:element name="documentManagement">
            <xsd:complexType>
              <xsd:all>
                <xsd:element ref="ns2:_lisam_Description" minOccurs="0"/>
                <xsd:element ref="ns3:_lisam_PublishedVersion" minOccurs="0"/>
                <xsd:element ref="ns1:PublishingStartDate" minOccurs="0"/>
                <xsd:element ref="ns1:PublishingExpirationDat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malagt startdatum" ma:description="Schemalagt startdatum är en webbplatskolumn som skapas via publiceringsfunktionen. Den används för att ange datum och tid för när sidan ska visas för besökare på webbplatsen för första gången." ma:internalName="PublishingStartDate">
      <xsd:simpleType>
        <xsd:restriction base="dms:Unknown"/>
      </xsd:simpleType>
    </xsd:element>
    <xsd:element name="PublishingExpirationDate" ma:index="11" nillable="true" ma:displayName="Schemalagt slutdatum" ma:description="Schemalagt slutdatum är en webbplatskolumn som skapas via publiceringsfunktionen. Den används för att ange datum och tid för när sidan inte längre ska visas för besökare på webbplatse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ffa6d18-c322-4bba-adbb-b8b756e456e9" elementFormDefault="qualified">
    <xsd:import namespace="http://schemas.microsoft.com/office/2006/documentManagement/types"/>
    <xsd:import namespace="http://schemas.microsoft.com/office/infopath/2007/PartnerControls"/>
    <xsd:element name="_lisam_Description" ma:index="8" nillable="true" ma:displayName="Beskrivning" ma:internalName="_lisam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747f89-24a6-4a0c-a000-1639d0b648ce" elementFormDefault="qualified">
    <xsd:import namespace="http://schemas.microsoft.com/office/2006/documentManagement/types"/>
    <xsd:import namespace="http://schemas.microsoft.com/office/infopath/2007/PartnerControls"/>
    <xsd:element name="_lisam_PublishedVersion" ma:index="9" nillable="true" ma:displayName="Published Version" ma:internalName="_lisam_PublishedVersion">
      <xsd:simpleType>
        <xsd:restriction base="dms:Text"/>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lisam_Description xmlns="affa6d18-c322-4bba-adbb-b8b756e456e9" xsi:nil="true"/>
    <_lisam_PublishedVersion xmlns="12747f89-24a6-4a0c-a000-1639d0b648ce"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5A5A63B-A100-4CBA-874F-35BBFFF3919E}"/>
</file>

<file path=customXml/itemProps2.xml><?xml version="1.0" encoding="utf-8"?>
<ds:datastoreItem xmlns:ds="http://schemas.openxmlformats.org/officeDocument/2006/customXml" ds:itemID="{01F8E140-B6D1-4E78-999A-6CBE665A5FEF}"/>
</file>

<file path=customXml/itemProps3.xml><?xml version="1.0" encoding="utf-8"?>
<ds:datastoreItem xmlns:ds="http://schemas.openxmlformats.org/officeDocument/2006/customXml" ds:itemID="{7EF92991-E57B-4F7C-B8FF-68F03242CE78}"/>
</file>

<file path=docProps/app.xml><?xml version="1.0" encoding="utf-8"?>
<Properties xmlns="http://schemas.openxmlformats.org/officeDocument/2006/extended-properties" xmlns:vt="http://schemas.openxmlformats.org/officeDocument/2006/docPropsVTypes">
  <TotalTime>2716</TotalTime>
  <Words>613</Words>
  <Application>Microsoft Office PowerPoint</Application>
  <PresentationFormat>Bildspel på skärmen (4:3)</PresentationFormat>
  <Paragraphs>52</Paragraphs>
  <Slides>12</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12</vt:i4>
      </vt:variant>
    </vt:vector>
  </HeadingPairs>
  <TitlesOfParts>
    <vt:vector size="15" baseType="lpstr">
      <vt:lpstr>Arial</vt:lpstr>
      <vt:lpstr>Calibri</vt:lpstr>
      <vt:lpstr>Office-tema</vt:lpstr>
      <vt:lpstr>(använd bildspelsläge) Så här fyller du i omdömesformuläret</vt:lpstr>
      <vt:lpstr>Läs noga igenom instruktionen</vt:lpstr>
      <vt:lpstr>I början av VFU- perioden: </vt:lpstr>
      <vt:lpstr>PowerPoint-presentation</vt:lpstr>
      <vt:lpstr>Vid bedömning mot slutet av VFU-perioden:</vt:lpstr>
      <vt:lpstr>PowerPoint-presentation</vt:lpstr>
      <vt:lpstr>Motivera din bedömning</vt:lpstr>
      <vt:lpstr>PowerPoint-presentation</vt:lpstr>
      <vt:lpstr>Skriv ett brev där du sammanfattar och beskriver din students VG-handlingar eller U-handlingar. </vt:lpstr>
      <vt:lpstr>VG- brevet kan skrivas så här:</vt:lpstr>
      <vt:lpstr>Om du anar oråd eller känner dig osäker på studentens förmåga att klara VFU:n:   </vt:lpstr>
      <vt:lpstr>Tack för din insats!</vt:lpstr>
    </vt:vector>
  </TitlesOfParts>
  <Company>Linköpings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Så här fyller du i omdömesformuläret</dc:title>
  <dc:creator>Suzanne Parmenius-Swärd</dc:creator>
  <cp:lastModifiedBy>Suzanne Parmenius-Swärd</cp:lastModifiedBy>
  <cp:revision>26</cp:revision>
  <dcterms:created xsi:type="dcterms:W3CDTF">2016-10-05T07:58:14Z</dcterms:created>
  <dcterms:modified xsi:type="dcterms:W3CDTF">2018-03-05T09:29:34Z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0x01010070FD3E7CEE840242999B15E30EC01A16</vt:lpwstr>
  </property>
</Properties>
</file>